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59" r:id="rId6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9A5"/>
    <a:srgbClr val="285708"/>
    <a:srgbClr val="22876B"/>
    <a:srgbClr val="5DA9E4"/>
    <a:srgbClr val="628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2"/>
    <p:restoredTop sz="94654"/>
  </p:normalViewPr>
  <p:slideViewPr>
    <p:cSldViewPr snapToGrid="0">
      <p:cViewPr varScale="1">
        <p:scale>
          <a:sx n="113" d="100"/>
          <a:sy n="113" d="100"/>
        </p:scale>
        <p:origin x="184" y="5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c6c2caafbd85e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c6c2caafbd85e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c6c2caafbd85e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c6c2caafbd85e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360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6c6c2caafbd85e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6c6c2caafbd85e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D82E3F-8D20-B248-957F-78CAD0D48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313DBA2-5B10-AF47-B4F1-5D1F59D00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9672AB-0709-4D46-9668-A3F59608E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C6EA-B2ED-3841-B2B9-2C61686F3851}" type="datetimeFigureOut">
              <a:rPr kumimoji="1" lang="ja-JP" altLang="en-US" smtClean="0"/>
              <a:t>2021/7/3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45E129-2CC4-6D4D-8A18-CF6B39BBB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C1325DF-FCD4-6342-8357-0EF20DA4B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8084688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2F33D7-687C-FF42-AD7F-132AD8DC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B02EA31-8576-5A4F-B958-6EB8A9495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56319E-4E8E-F14E-8075-926900CED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C6EA-B2ED-3841-B2B9-2C61686F3851}" type="datetimeFigureOut">
              <a:rPr kumimoji="1" lang="ja-JP" altLang="en-US" smtClean="0"/>
              <a:t>2021/7/3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4E5BE6-C2DF-7C44-8A5C-40A393830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FEBD69-E3BD-674A-A61C-0E9FCAAE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31767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4C6E15F-258D-3640-98AD-43098B0002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60D4D6F-A1E1-7340-8957-F3922DB4A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FD4497-88DD-D340-8A92-3A9BCC6B2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C6EA-B2ED-3841-B2B9-2C61686F3851}" type="datetimeFigureOut">
              <a:rPr kumimoji="1" lang="ja-JP" altLang="en-US" smtClean="0"/>
              <a:t>2021/7/3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5FD4F5-35A4-4945-9EBA-5C8E426EA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2A7702-9E55-F94B-A5A9-81BE8094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64973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2907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755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3A752D-FA94-2240-87F3-2CE593D8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C46ED1-1AC8-BF4A-A6B5-65945625E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A170C0-4779-C044-893F-B6D8B642E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C6EA-B2ED-3841-B2B9-2C61686F3851}" type="datetimeFigureOut">
              <a:rPr kumimoji="1" lang="ja-JP" altLang="en-US" smtClean="0"/>
              <a:t>2021/7/3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D25E4E-EA52-FE4D-A3FC-24F27F460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52971E-6E80-344A-AA66-64F899952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6710239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59B4E7-BD41-1547-BF98-E5D217202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A2C1B9-94B6-5C46-A7FC-44D25C455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AB5D84-4AA3-8B41-943E-831800304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C6EA-B2ED-3841-B2B9-2C61686F3851}" type="datetimeFigureOut">
              <a:rPr kumimoji="1" lang="ja-JP" altLang="en-US" smtClean="0"/>
              <a:t>2021/7/3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79BE63-1326-144F-876C-E68B7688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37C7CA-D951-BA49-99D9-BBD4A4DC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185077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A076AB-CFF8-DC47-8D99-F0226DD2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C1C60A-B890-1C48-8D43-D6466FF6F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A3E53CF-565D-DC4C-A596-203EBAC17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1AB5F2B-A90D-6C4E-90B8-CB4DBD5E5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C6EA-B2ED-3841-B2B9-2C61686F3851}" type="datetimeFigureOut">
              <a:rPr kumimoji="1" lang="ja-JP" altLang="en-US" smtClean="0"/>
              <a:t>2021/7/3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A9D78D-094F-A14B-AD9C-0AD28EFB2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6BF3209-4925-3545-8045-58DC57900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0628718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ED894E-1855-A14B-8EAD-6866DBB8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B85F340-9F6E-B849-AEA3-1DA9F4391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8622E09-BF54-0847-BF1F-B75D9C3F5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6E77448-AA52-D746-9A75-3B46F05088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BA55110-D3DF-604C-87DE-E151E49E3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499C24C-C9EE-5641-8506-ECAA367E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C6EA-B2ED-3841-B2B9-2C61686F3851}" type="datetimeFigureOut">
              <a:rPr kumimoji="1" lang="ja-JP" altLang="en-US" smtClean="0"/>
              <a:t>2021/7/3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C858C10-6E8B-5846-BE74-7833E0E4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9E9130-D431-0D4C-BE6E-0BBCCE2B7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261970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5F68C8-D3DD-234C-BFE4-DA5D7F925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BA324E-A639-0743-8BC5-6A3530D3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C6EA-B2ED-3841-B2B9-2C61686F3851}" type="datetimeFigureOut">
              <a:rPr kumimoji="1" lang="ja-JP" altLang="en-US" smtClean="0"/>
              <a:t>2021/7/3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7852B31-0DCE-2648-9716-F7A90DC4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0BE9A1A-FF04-4346-97DD-E19CF3F1B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0420823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139DD4E-B18B-BA43-8399-64FBD11C5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C6EA-B2ED-3841-B2B9-2C61686F3851}" type="datetimeFigureOut">
              <a:rPr kumimoji="1" lang="ja-JP" altLang="en-US" smtClean="0"/>
              <a:t>2021/7/3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5318F47-A9BD-1945-B902-25DBF591E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1D33869-1042-C949-B395-084524271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54476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06041E-C1FF-484B-A690-053C580F5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DCE8D0-20DE-7844-83CF-718B3965D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8E76174-EAA3-BD4C-985F-1274EF9C0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B20F487-B2E3-F943-B50A-1A8988BA1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C6EA-B2ED-3841-B2B9-2C61686F3851}" type="datetimeFigureOut">
              <a:rPr kumimoji="1" lang="ja-JP" altLang="en-US" smtClean="0"/>
              <a:t>2021/7/3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2810A59-B99A-C54F-8D84-6B4CD301F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184927-C131-7F43-B029-9FFBA151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3806916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D30633-F89A-5B4F-94BF-4971B939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9F0CA4E-99CE-DF49-A803-B87707353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D02602D-83BF-9649-99BE-E61823688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6981B7-FDF0-2F45-A90C-005BF4D11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5C6EA-B2ED-3841-B2B9-2C61686F3851}" type="datetimeFigureOut">
              <a:rPr kumimoji="1" lang="ja-JP" altLang="en-US" smtClean="0"/>
              <a:t>2021/7/3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EEFB495-0811-7B45-8211-95026C72B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81F777-E2D2-0A4E-B652-4AC810BF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756057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EC0BF07-EA05-6746-B0E9-143564767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07D3393-5335-AC47-B569-ADF44E396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E9DC97-40C8-1E4F-B7C4-2D56B3040B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5C6EA-B2ED-3841-B2B9-2C61686F3851}" type="datetimeFigureOut">
              <a:rPr kumimoji="1" lang="ja-JP" altLang="en-US" smtClean="0"/>
              <a:t>2021/7/3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84EE44-6229-6E49-8160-F02246684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35736D-6488-EC41-8449-CBA45B4D7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132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yamamotonobuto.wixsite.com/keiolawpolitics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59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61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7019"/>
            <a:ext cx="9143998" cy="3280596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63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31539" y="-2948881"/>
            <a:ext cx="3280918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6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102522" y="-2777901"/>
            <a:ext cx="3280596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6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17017"/>
            <a:ext cx="6406863" cy="3280594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69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774039"/>
            <a:ext cx="3742610" cy="3329347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801837" y="646288"/>
            <a:ext cx="7540322" cy="2196353"/>
          </a:xfr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l" defTabSz="914400">
              <a:spcBef>
                <a:spcPct val="0"/>
              </a:spcBef>
              <a:spcAft>
                <a:spcPts val="0"/>
              </a:spcAft>
            </a:pPr>
            <a:r>
              <a:rPr lang="ja-JP" altLang="en-US" sz="5400" b="1" kern="1200">
                <a:solidFill>
                  <a:srgbClr val="FFFFFF"/>
                </a:solidFill>
                <a:latin typeface="+mj-ea"/>
              </a:rPr>
              <a:t>山本信人研究会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1039906" y="3600166"/>
            <a:ext cx="7504463" cy="1093693"/>
          </a:xfr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 defTabSz="914400">
              <a:spcBef>
                <a:spcPts val="1000"/>
              </a:spcBef>
              <a:spcAft>
                <a:spcPts val="600"/>
              </a:spcAft>
              <a:buNone/>
            </a:pPr>
            <a:r>
              <a:rPr lang="ja-JP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国際政治系列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259644" y="0"/>
            <a:ext cx="7029901" cy="652635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 </a:t>
            </a:r>
            <a:r>
              <a:rPr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Yamamoto’s Seminar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570459" y="1437912"/>
            <a:ext cx="4836355" cy="2267675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 defTabSz="914400">
              <a:lnSpc>
                <a:spcPct val="120000"/>
              </a:lnSpc>
              <a:buClr>
                <a:srgbClr val="002060"/>
              </a:buClr>
              <a:buSzPct val="100000"/>
              <a:buNone/>
            </a:pPr>
            <a:r>
              <a:rPr lang="ja-JP" altLang="en-US" sz="1200">
                <a:solidFill>
                  <a:srgbClr val="002060"/>
                </a:solidFill>
              </a:rPr>
              <a:t>山本教授の専門</a:t>
            </a:r>
            <a:endParaRPr lang="en-US" altLang="ja-JP" sz="1200" dirty="0">
              <a:solidFill>
                <a:srgbClr val="002060"/>
              </a:solidFill>
            </a:endParaRPr>
          </a:p>
          <a:p>
            <a:pPr marL="0" lvl="0" indent="0" defTabSz="914400">
              <a:lnSpc>
                <a:spcPct val="120000"/>
              </a:lnSpc>
              <a:buClr>
                <a:srgbClr val="002060"/>
              </a:buClr>
              <a:buSzPct val="100000"/>
              <a:buNone/>
            </a:pPr>
            <a:endParaRPr lang="en-US" altLang="ja-JP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defTabSz="914400">
              <a:lnSpc>
                <a:spcPct val="120000"/>
              </a:lnSpc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ja-JP" altLang="en-US" sz="1800">
                <a:solidFill>
                  <a:schemeClr val="tx1">
                    <a:lumMod val="85000"/>
                    <a:lumOff val="15000"/>
                  </a:schemeClr>
                </a:solidFill>
              </a:rPr>
              <a:t>東南アジア地域研究</a:t>
            </a:r>
            <a:br>
              <a:rPr lang="ja-JP" alt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r>
              <a:rPr lang="ja-JP" alt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地域国際関係、地域史、各国政治</a:t>
            </a:r>
            <a:br>
              <a:rPr lang="ja-JP" alt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defTabSz="914400">
              <a:lnSpc>
                <a:spcPct val="120000"/>
              </a:lnSpc>
              <a:buClr>
                <a:srgbClr val="002060"/>
              </a:buClr>
              <a:buSzPct val="100000"/>
              <a:buFont typeface="+mj-lt"/>
              <a:buAutoNum type="arabicPeriod"/>
            </a:pPr>
            <a:r>
              <a:rPr lang="ja-JP" altLang="en-US" sz="1800">
                <a:solidFill>
                  <a:schemeClr val="tx1">
                    <a:lumMod val="85000"/>
                    <a:lumOff val="15000"/>
                  </a:schemeClr>
                </a:solidFill>
              </a:rPr>
              <a:t>越境的現象への視点</a:t>
            </a:r>
            <a:br>
              <a:rPr lang="ja-JP" alt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r>
              <a:rPr lang="ja-JP" alt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超地域、民族、宗教、文化、経済、脅威、規範など</a:t>
            </a: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/>
          <a:srcRect l="579" t="5493" r="5710"/>
          <a:stretch/>
        </p:blipFill>
        <p:spPr>
          <a:xfrm>
            <a:off x="5717628" y="630621"/>
            <a:ext cx="2663013" cy="3514355"/>
          </a:xfrm>
          <a:prstGeom prst="rect">
            <a:avLst/>
          </a:prstGeom>
          <a:noFill/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800599"/>
            <a:ext cx="9144000" cy="342580"/>
          </a:xfrm>
          <a:prstGeom prst="rect">
            <a:avLst/>
          </a:prstGeom>
          <a:gradFill>
            <a:gsLst>
              <a:gs pos="0">
                <a:schemeClr val="accent1"/>
              </a:gs>
              <a:gs pos="56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8950" y="4800599"/>
            <a:ext cx="6115048" cy="342579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806555"/>
            <a:ext cx="9143997" cy="3429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806556"/>
            <a:ext cx="6086475" cy="3369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70;p15">
            <a:extLst>
              <a:ext uri="{FF2B5EF4-FFF2-40B4-BE49-F238E27FC236}">
                <a16:creationId xmlns:a16="http://schemas.microsoft.com/office/drawing/2014/main" id="{0784EB09-4A85-FB47-B75D-2A8012728AEB}"/>
              </a:ext>
            </a:extLst>
          </p:cNvPr>
          <p:cNvSpPr txBox="1"/>
          <p:nvPr/>
        </p:nvSpPr>
        <p:spPr>
          <a:xfrm>
            <a:off x="621095" y="1209285"/>
            <a:ext cx="5058606" cy="359131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  <a:buClr>
                <a:srgbClr val="1A69A5"/>
              </a:buClr>
            </a:pPr>
            <a:r>
              <a:rPr lang="ja-JP" altLang="en-US" sz="1200">
                <a:solidFill>
                  <a:schemeClr val="accent1">
                    <a:lumMod val="50000"/>
                  </a:schemeClr>
                </a:solidFill>
              </a:rPr>
              <a:t>ゼミの進め方・指導方針</a:t>
            </a:r>
            <a:endParaRPr lang="en-US" altLang="ja-JP" sz="12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1A69A5"/>
              </a:buClr>
            </a:pPr>
            <a:endParaRPr lang="en-US" altLang="ja-JP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Clr>
                <a:srgbClr val="1A69A5"/>
              </a:buClr>
              <a:buFont typeface="+mj-lt"/>
              <a:buAutoNum type="arabicPeriod"/>
            </a:pPr>
            <a:r>
              <a:rPr lang="ja-JP" alt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国際関係や政治学</a:t>
            </a:r>
            <a:r>
              <a:rPr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ja-JP" altLang="en-US" b="1">
                <a:solidFill>
                  <a:schemeClr val="tx1">
                    <a:lumMod val="85000"/>
                    <a:lumOff val="15000"/>
                  </a:schemeClr>
                </a:solidFill>
              </a:rPr>
              <a:t>社会学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に関する共通読書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Clr>
                <a:srgbClr val="1A69A5"/>
              </a:buClr>
              <a:buFont typeface="+mj-lt"/>
              <a:buAutoNum type="arabicPeriod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Clr>
                <a:srgbClr val="1A69A5"/>
              </a:buClr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個人研究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1A69A5"/>
              </a:buClr>
            </a:pPr>
            <a:endParaRPr lang="en-US" altLang="ja-JP" sz="1200" dirty="0"/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Clr>
                <a:srgbClr val="1A69A5"/>
              </a:buClr>
              <a:buFont typeface="+mj-lt"/>
              <a:buAutoNum type="arabicPeriod"/>
            </a:pPr>
            <a:endParaRPr lang="en-US" altLang="ja-JP" sz="1200" dirty="0"/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Clr>
                <a:srgbClr val="1A69A5"/>
              </a:buClr>
              <a:buFont typeface="+mj-lt"/>
              <a:buAutoNum type="arabicPeriod"/>
            </a:pPr>
            <a:endParaRPr lang="en-US" altLang="ja-JP" sz="1200" dirty="0"/>
          </a:p>
          <a:p>
            <a:pPr>
              <a:spcAft>
                <a:spcPts val="600"/>
              </a:spcAft>
              <a:buClr>
                <a:srgbClr val="1A69A5"/>
              </a:buClr>
            </a:pPr>
            <a:r>
              <a:rPr lang="en-US" altLang="ja-JP" sz="1400" dirty="0"/>
              <a:t>研究例</a:t>
            </a:r>
            <a:r>
              <a:rPr lang="ja-JP" altLang="en-US" sz="1400"/>
              <a:t>：</a:t>
            </a:r>
            <a:endParaRPr lang="es-ES" altLang="ja-JP" sz="1400" dirty="0"/>
          </a:p>
          <a:p>
            <a:pPr>
              <a:spcAft>
                <a:spcPts val="600"/>
              </a:spcAft>
              <a:buClr>
                <a:srgbClr val="1A69A5"/>
              </a:buClr>
            </a:pPr>
            <a:r>
              <a:rPr lang="ja-JP" altLang="en-US" sz="1400"/>
              <a:t>　</a:t>
            </a:r>
            <a:r>
              <a:rPr lang="es-ES" altLang="ja-JP" sz="1400" dirty="0"/>
              <a:t>“South Moluccan’s Violent Actions in the Netherlands”</a:t>
            </a:r>
          </a:p>
          <a:p>
            <a:pPr>
              <a:spcAft>
                <a:spcPts val="600"/>
              </a:spcAft>
              <a:buClr>
                <a:srgbClr val="1A69A5"/>
              </a:buClr>
            </a:pPr>
            <a:r>
              <a:rPr lang="ja-JP" altLang="en-US" sz="1400"/>
              <a:t>　</a:t>
            </a:r>
            <a:r>
              <a:rPr lang="es-ES" altLang="ja-JP" sz="1400" dirty="0"/>
              <a:t>“</a:t>
            </a:r>
            <a:r>
              <a:rPr lang="ja-JP" altLang="en-US" sz="1400"/>
              <a:t>シンガポールの経済発展と国民統合</a:t>
            </a:r>
            <a:r>
              <a:rPr lang="en-US" altLang="ja-JP" sz="1400" dirty="0"/>
              <a:t>”</a:t>
            </a:r>
            <a:endParaRPr lang="es-ES" altLang="ja-JP" sz="1400" dirty="0"/>
          </a:p>
        </p:txBody>
      </p:sp>
      <p:sp>
        <p:nvSpPr>
          <p:cNvPr id="20" name="角丸四角形吹き出し 19">
            <a:extLst>
              <a:ext uri="{FF2B5EF4-FFF2-40B4-BE49-F238E27FC236}">
                <a16:creationId xmlns:a16="http://schemas.microsoft.com/office/drawing/2014/main" id="{AB48101A-6C44-B049-916F-02EEE536B606}"/>
              </a:ext>
            </a:extLst>
          </p:cNvPr>
          <p:cNvSpPr/>
          <p:nvPr/>
        </p:nvSpPr>
        <p:spPr>
          <a:xfrm>
            <a:off x="2463439" y="2404533"/>
            <a:ext cx="2752028" cy="1022269"/>
          </a:xfrm>
          <a:prstGeom prst="wedgeRoundRectCallout">
            <a:avLst>
              <a:gd name="adj1" fmla="val -59535"/>
              <a:gd name="adj2" fmla="val -27640"/>
              <a:gd name="adj3" fmla="val 16667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ああ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94C14BC-30BC-BF4A-B89B-EA99DBB920ED}"/>
              </a:ext>
            </a:extLst>
          </p:cNvPr>
          <p:cNvSpPr txBox="1"/>
          <p:nvPr/>
        </p:nvSpPr>
        <p:spPr>
          <a:xfrm>
            <a:off x="2550243" y="2544219"/>
            <a:ext cx="2578420" cy="74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各自の興味に合わせて指導！</a:t>
            </a: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ja-JP" alt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英語での研究も可！</a:t>
            </a: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ja-JP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*2021</a:t>
            </a:r>
            <a:r>
              <a:rPr lang="ja-JP" altLang="en-US" sz="1050">
                <a:solidFill>
                  <a:schemeClr val="tx1">
                    <a:lumMod val="85000"/>
                    <a:lumOff val="15000"/>
                  </a:schemeClr>
                </a:solidFill>
              </a:rPr>
              <a:t>年度より</a:t>
            </a:r>
            <a:r>
              <a:rPr lang="en-US" altLang="ja-JP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東南アジア</a:t>
            </a:r>
            <a:r>
              <a:rPr lang="ja-JP" altLang="en-US" sz="1050">
                <a:solidFill>
                  <a:schemeClr val="tx1">
                    <a:lumMod val="85000"/>
                    <a:lumOff val="15000"/>
                  </a:schemeClr>
                </a:solidFill>
              </a:rPr>
              <a:t>地域研究</a:t>
            </a:r>
            <a:r>
              <a:rPr lang="en-US" altLang="ja-JP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中心</a:t>
            </a:r>
            <a:endParaRPr kumimoji="1" lang="ja-JP" altLang="en-US" sz="1050"/>
          </a:p>
        </p:txBody>
      </p:sp>
      <p:pic>
        <p:nvPicPr>
          <p:cNvPr id="17" name="図 16" descr="マップ&#10;&#10;自動的に生成された説明">
            <a:extLst>
              <a:ext uri="{FF2B5EF4-FFF2-40B4-BE49-F238E27FC236}">
                <a16:creationId xmlns:a16="http://schemas.microsoft.com/office/drawing/2014/main" id="{02C8A95D-0859-A242-B8C8-8E71BBD354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83" r="165"/>
          <a:stretch/>
        </p:blipFill>
        <p:spPr>
          <a:xfrm>
            <a:off x="5966262" y="366743"/>
            <a:ext cx="2975535" cy="3200546"/>
          </a:xfrm>
          <a:prstGeom prst="rect">
            <a:avLst/>
          </a:prstGeom>
        </p:spPr>
      </p:pic>
      <p:pic>
        <p:nvPicPr>
          <p:cNvPr id="23" name="図 22" descr="テキスト, 写真, 人, 立つ が含まれている画像&#10;&#10;自動的に生成された説明">
            <a:extLst>
              <a:ext uri="{FF2B5EF4-FFF2-40B4-BE49-F238E27FC236}">
                <a16:creationId xmlns:a16="http://schemas.microsoft.com/office/drawing/2014/main" id="{C861DBDB-0F2B-6944-B97F-2556DF722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951" y="2028742"/>
            <a:ext cx="1584617" cy="2428426"/>
          </a:xfrm>
          <a:prstGeom prst="rect">
            <a:avLst/>
          </a:prstGeom>
        </p:spPr>
      </p:pic>
      <p:sp>
        <p:nvSpPr>
          <p:cNvPr id="13" name="Google Shape;60;p14">
            <a:extLst>
              <a:ext uri="{FF2B5EF4-FFF2-40B4-BE49-F238E27FC236}">
                <a16:creationId xmlns:a16="http://schemas.microsoft.com/office/drawing/2014/main" id="{BEC965A5-7FBA-C449-BBB9-393887787A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644" y="0"/>
            <a:ext cx="7029901" cy="652635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 </a:t>
            </a:r>
            <a:r>
              <a:rPr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Yamamoto’s Seminar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4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806555"/>
            <a:ext cx="9143997" cy="3429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806556"/>
            <a:ext cx="6086475" cy="3369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70;p15">
            <a:extLst>
              <a:ext uri="{FF2B5EF4-FFF2-40B4-BE49-F238E27FC236}">
                <a16:creationId xmlns:a16="http://schemas.microsoft.com/office/drawing/2014/main" id="{2CA94CAF-9329-564C-877A-C13609B3840E}"/>
              </a:ext>
            </a:extLst>
          </p:cNvPr>
          <p:cNvSpPr txBox="1"/>
          <p:nvPr/>
        </p:nvSpPr>
        <p:spPr>
          <a:xfrm>
            <a:off x="700582" y="1115935"/>
            <a:ext cx="3726184" cy="3320854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lnSpcReduction="100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buClr>
                <a:srgbClr val="1A69A5"/>
              </a:buClr>
            </a:pPr>
            <a:r>
              <a:rPr lang="ja-JP" altLang="en-US" sz="1200">
                <a:solidFill>
                  <a:schemeClr val="tx1">
                    <a:lumMod val="85000"/>
                    <a:lumOff val="15000"/>
                  </a:schemeClr>
                </a:solidFill>
              </a:rPr>
              <a:t>ゼミの詳細</a:t>
            </a:r>
            <a:endParaRPr lang="en-US" altLang="ja-JP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buClr>
                <a:srgbClr val="1A69A5"/>
              </a:buClr>
            </a:pPr>
            <a:endParaRPr lang="en-US" altLang="ja-JP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lnSpc>
                <a:spcPct val="110000"/>
              </a:lnSpc>
              <a:spcBef>
                <a:spcPts val="0"/>
              </a:spcBef>
              <a:buClr>
                <a:srgbClr val="1A69A5"/>
              </a:buClr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火曜日4, 5限</a:t>
            </a:r>
          </a:p>
          <a:p>
            <a:pPr marL="285750" lvl="0" indent="-285750">
              <a:lnSpc>
                <a:spcPct val="110000"/>
              </a:lnSpc>
              <a:spcBef>
                <a:spcPts val="0"/>
              </a:spcBef>
              <a:buClr>
                <a:srgbClr val="1A69A5"/>
              </a:buClr>
              <a:buFont typeface="Arial" panose="020B0604020202020204" pitchFamily="34" charset="0"/>
              <a:buChar char="•"/>
            </a:pP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A69A5"/>
              </a:buClr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ja-JP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・</a:t>
            </a: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r>
            <a:r>
              <a:rPr lang="ja-JP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年生合同でのゼミ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  <a:buClr>
                <a:srgbClr val="1A69A5"/>
              </a:buClr>
            </a:pPr>
            <a:r>
              <a:rPr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3年生: 2名（2021年7月現在）</a:t>
            </a:r>
            <a:br>
              <a:rPr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4年生: 3名（2021</a:t>
            </a:r>
            <a:r>
              <a:rPr lang="ja-JP" alt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年</a:t>
            </a:r>
            <a:r>
              <a:rPr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r>
            <a:r>
              <a:rPr lang="ja-JP" alt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月現在</a:t>
            </a:r>
            <a:r>
              <a:rPr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）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Clr>
                <a:srgbClr val="1A69A5"/>
              </a:buClr>
            </a:pPr>
            <a:r>
              <a:rPr lang="en-US" altLang="ja-JP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*他学部生の受け入れ：原則不可</a:t>
            </a: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lvl="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1A69A5"/>
              </a:buClr>
              <a:buFont typeface="Arial" panose="020B0604020202020204" pitchFamily="34" charset="0"/>
              <a:buChar char="•"/>
            </a:pPr>
            <a:endParaRPr lang="en-US" altLang="ja-JP" sz="1200" dirty="0"/>
          </a:p>
          <a:p>
            <a:pPr marL="171450" lvl="0" indent="-228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A69A5"/>
              </a:buClr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入ゼミ課題</a:t>
            </a:r>
            <a:r>
              <a:rPr lang="ja-JP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について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lvl="1" indent="-285750">
              <a:buClr>
                <a:srgbClr val="1A69A5"/>
              </a:buClr>
              <a:buFontTx/>
              <a:buChar char="-"/>
            </a:pPr>
            <a:r>
              <a:rPr lang="ja-JP" alt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志望動機など</a:t>
            </a: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85800" lvl="1" indent="-285750">
              <a:buClr>
                <a:srgbClr val="1A69A5"/>
              </a:buClr>
              <a:buFontTx/>
              <a:buChar char="-"/>
            </a:pPr>
            <a:r>
              <a:rPr lang="ja-JP" alt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（課題図書）</a:t>
            </a:r>
            <a:endParaRPr lang="en-US" altLang="ja-JP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角丸四角形吹き出し 13">
            <a:extLst>
              <a:ext uri="{FF2B5EF4-FFF2-40B4-BE49-F238E27FC236}">
                <a16:creationId xmlns:a16="http://schemas.microsoft.com/office/drawing/2014/main" id="{293883FB-94B2-9244-AD0A-0B41429FF608}"/>
              </a:ext>
            </a:extLst>
          </p:cNvPr>
          <p:cNvSpPr/>
          <p:nvPr/>
        </p:nvSpPr>
        <p:spPr>
          <a:xfrm>
            <a:off x="2754488" y="1339181"/>
            <a:ext cx="1962748" cy="709398"/>
          </a:xfrm>
          <a:prstGeom prst="wedgeRoundRectCallout">
            <a:avLst>
              <a:gd name="adj1" fmla="val -60814"/>
              <a:gd name="adj2" fmla="val 43618"/>
              <a:gd name="adj3" fmla="val 16667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F0A4A8A-A6B7-E145-9208-7B393C13FEE8}"/>
              </a:ext>
            </a:extLst>
          </p:cNvPr>
          <p:cNvSpPr txBox="1"/>
          <p:nvPr/>
        </p:nvSpPr>
        <p:spPr>
          <a:xfrm>
            <a:off x="2712904" y="1463047"/>
            <a:ext cx="2045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0"/>
              </a:spcBef>
              <a:buClr>
                <a:srgbClr val="1A69A5"/>
              </a:buClr>
            </a:pPr>
            <a:r>
              <a:rPr lang="ja-JP" altLang="en-US" sz="1200">
                <a:solidFill>
                  <a:schemeClr val="tx1">
                    <a:lumMod val="85000"/>
                    <a:lumOff val="15000"/>
                  </a:schemeClr>
                </a:solidFill>
              </a:rPr>
              <a:t>学期中・学期末に</a:t>
            </a:r>
            <a:endParaRPr lang="en-US" altLang="ja-JP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 algn="ctr">
              <a:spcBef>
                <a:spcPts val="0"/>
              </a:spcBef>
              <a:buClr>
                <a:srgbClr val="1A69A5"/>
              </a:buClr>
            </a:pPr>
            <a:r>
              <a:rPr lang="ja-JP" altLang="en-US" sz="1200">
                <a:solidFill>
                  <a:schemeClr val="tx1">
                    <a:lumMod val="85000"/>
                    <a:lumOff val="15000"/>
                  </a:schemeClr>
                </a:solidFill>
              </a:rPr>
              <a:t>メデコムとの合同ゼミあり</a:t>
            </a:r>
            <a:endParaRPr lang="en-US" altLang="ja-JP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" name="図 17" descr="屋内, 人, グループ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0E3158EA-095F-FD49-8FDB-ECE0E5DBA3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79" t="20959" r="16365" b="-79"/>
          <a:stretch/>
        </p:blipFill>
        <p:spPr>
          <a:xfrm>
            <a:off x="4858100" y="955640"/>
            <a:ext cx="3937933" cy="3320854"/>
          </a:xfrm>
          <a:prstGeom prst="rect">
            <a:avLst/>
          </a:prstGeom>
        </p:spPr>
      </p:pic>
      <p:sp>
        <p:nvSpPr>
          <p:cNvPr id="12" name="Google Shape;60;p14">
            <a:extLst>
              <a:ext uri="{FF2B5EF4-FFF2-40B4-BE49-F238E27FC236}">
                <a16:creationId xmlns:a16="http://schemas.microsoft.com/office/drawing/2014/main" id="{E351021C-0986-4246-8CF7-FE9AC2D7C0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9644" y="0"/>
            <a:ext cx="7029901" cy="652635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lvl="0" defTabSz="914400">
              <a:spcBef>
                <a:spcPct val="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 </a:t>
            </a:r>
            <a:r>
              <a:rPr lang="en-US" altLang="ja-JP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Yamamoto’s Seminar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7" cy="1193055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193056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0"/>
            <a:ext cx="3057523" cy="1193055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0"/>
            <a:ext cx="8799485" cy="1198074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4DC55FE-E571-174F-8FD3-F60EC072F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09" y="417803"/>
            <a:ext cx="7421963" cy="7752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kumimoji="1" lang="en-US" altLang="zh-CN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Contact Us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E3F3712-2FEC-3046-9F7A-340F118FF51A}"/>
              </a:ext>
            </a:extLst>
          </p:cNvPr>
          <p:cNvSpPr txBox="1"/>
          <p:nvPr/>
        </p:nvSpPr>
        <p:spPr>
          <a:xfrm>
            <a:off x="5102563" y="518799"/>
            <a:ext cx="3930869" cy="693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kumimoji="1" lang="zh-CN" altLang="en-US" sz="1600" dirty="0">
                <a:solidFill>
                  <a:schemeClr val="bg1"/>
                </a:solidFill>
              </a:rPr>
              <a:t>個別説明会：</a:t>
            </a:r>
            <a:r>
              <a:rPr lang="en-US" altLang="zh-CN" sz="1600" dirty="0">
                <a:solidFill>
                  <a:schemeClr val="bg1"/>
                </a:solidFill>
              </a:rPr>
              <a:t>14:20-17:20</a:t>
            </a:r>
            <a:r>
              <a:rPr lang="ja-JP" altLang="en-US" sz="1600">
                <a:solidFill>
                  <a:schemeClr val="bg1"/>
                </a:solidFill>
              </a:rPr>
              <a:t>で待ってます！</a:t>
            </a:r>
            <a:endParaRPr kumimoji="1" lang="en-US" altLang="zh-CN" sz="1600" dirty="0">
              <a:solidFill>
                <a:schemeClr val="bg1"/>
              </a:solidFill>
            </a:endParaRPr>
          </a:p>
        </p:txBody>
      </p:sp>
      <p:pic>
        <p:nvPicPr>
          <p:cNvPr id="9" name="Google Shape;64;p14">
            <a:extLst>
              <a:ext uri="{FF2B5EF4-FFF2-40B4-BE49-F238E27FC236}">
                <a16:creationId xmlns:a16="http://schemas.microsoft.com/office/drawing/2014/main" id="{5BED880A-175D-8048-8F06-8426BE02EE0B}"/>
              </a:ext>
            </a:extLst>
          </p:cNvPr>
          <p:cNvPicPr preferRelativeResize="0"/>
          <p:nvPr/>
        </p:nvPicPr>
        <p:blipFill rotWithShape="1">
          <a:blip r:embed="rId2"/>
          <a:srcRect l="26022" t="32916" r="29279" b="35816"/>
          <a:stretch/>
        </p:blipFill>
        <p:spPr>
          <a:xfrm>
            <a:off x="7367542" y="3603779"/>
            <a:ext cx="1229711" cy="1121918"/>
          </a:xfrm>
          <a:prstGeom prst="ellipse">
            <a:avLst/>
          </a:prstGeom>
          <a:noFill/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FA98744-F4D2-C046-A27A-7551018C4864}"/>
              </a:ext>
            </a:extLst>
          </p:cNvPr>
          <p:cNvSpPr txBox="1"/>
          <p:nvPr/>
        </p:nvSpPr>
        <p:spPr>
          <a:xfrm>
            <a:off x="3782307" y="4071076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留学に行くゼミ生も多く、</a:t>
            </a:r>
            <a:endParaRPr kumimoji="1" lang="en-US" altLang="ja-JP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ja-JP" alt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卒業生は多様な進路を歩んでいます！</a:t>
            </a:r>
            <a:endParaRPr kumimoji="1" lang="ja-JP" alt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図 5" descr="QR コード&#10;&#10;自動的に生成された説明">
            <a:extLst>
              <a:ext uri="{FF2B5EF4-FFF2-40B4-BE49-F238E27FC236}">
                <a16:creationId xmlns:a16="http://schemas.microsoft.com/office/drawing/2014/main" id="{1D28C288-1450-F84A-A645-9980543F5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806" y="2144367"/>
            <a:ext cx="1745866" cy="1745866"/>
          </a:xfrm>
          <a:prstGeom prst="rect">
            <a:avLst/>
          </a:prstGeom>
        </p:spPr>
      </p:pic>
      <p:pic>
        <p:nvPicPr>
          <p:cNvPr id="8" name="図 7" descr="QR コード&#10;&#10;自動的に生成された説明">
            <a:extLst>
              <a:ext uri="{FF2B5EF4-FFF2-40B4-BE49-F238E27FC236}">
                <a16:creationId xmlns:a16="http://schemas.microsoft.com/office/drawing/2014/main" id="{E8EB8517-1915-5C43-A41C-76FBFAF04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612" y="2190344"/>
            <a:ext cx="1807029" cy="180702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7954A89-FD6D-9F49-BF26-A3085633C0E8}"/>
              </a:ext>
            </a:extLst>
          </p:cNvPr>
          <p:cNvSpPr txBox="1"/>
          <p:nvPr/>
        </p:nvSpPr>
        <p:spPr>
          <a:xfrm>
            <a:off x="1479509" y="1535879"/>
            <a:ext cx="1983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2060"/>
                </a:solidFill>
              </a:rPr>
              <a:t>Twitter</a:t>
            </a:r>
          </a:p>
          <a:p>
            <a:pPr algn="ctr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@Yamamoto21st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E87551C-ED33-2045-AEF6-8E21481AFB2A}"/>
              </a:ext>
            </a:extLst>
          </p:cNvPr>
          <p:cNvSpPr txBox="1"/>
          <p:nvPr/>
        </p:nvSpPr>
        <p:spPr>
          <a:xfrm>
            <a:off x="4036244" y="1535879"/>
            <a:ext cx="39789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2060"/>
                </a:solidFill>
              </a:rPr>
              <a:t>HP</a:t>
            </a:r>
          </a:p>
          <a:p>
            <a:pPr algn="ctr"/>
            <a:r>
              <a:rPr lang="en-US" altLang="zh-CN" sz="1200" dirty="0">
                <a:hlinkClick r:id="rId5"/>
              </a:rPr>
              <a:t>https://yamamotonobuto.wixsite.com/keiolawpolitics</a:t>
            </a:r>
            <a:endParaRPr lang="en-US" altLang="zh-CN" sz="1200" dirty="0"/>
          </a:p>
        </p:txBody>
      </p:sp>
      <p:sp>
        <p:nvSpPr>
          <p:cNvPr id="11" name="角丸四角形吹き出し 10">
            <a:extLst>
              <a:ext uri="{FF2B5EF4-FFF2-40B4-BE49-F238E27FC236}">
                <a16:creationId xmlns:a16="http://schemas.microsoft.com/office/drawing/2014/main" id="{CFBAB13D-147A-6B4C-812C-3788F8650037}"/>
              </a:ext>
            </a:extLst>
          </p:cNvPr>
          <p:cNvSpPr/>
          <p:nvPr/>
        </p:nvSpPr>
        <p:spPr>
          <a:xfrm>
            <a:off x="3674186" y="3890233"/>
            <a:ext cx="3453026" cy="884906"/>
          </a:xfrm>
          <a:prstGeom prst="wedgeRoundRectCallout">
            <a:avLst>
              <a:gd name="adj1" fmla="val 56784"/>
              <a:gd name="adj2" fmla="val 12400"/>
              <a:gd name="adj3" fmla="val 16667"/>
            </a:avLst>
          </a:prstGeom>
          <a:noFill/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512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2572</TotalTime>
  <Words>219</Words>
  <Application>Microsoft Macintosh PowerPoint</Application>
  <PresentationFormat>画面に合わせる (16:9)</PresentationFormat>
  <Paragraphs>45</Paragraphs>
  <Slides>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游ゴシック Light</vt:lpstr>
      <vt:lpstr>Arial</vt:lpstr>
      <vt:lpstr>Office テーマ</vt:lpstr>
      <vt:lpstr>山本信人研究会</vt:lpstr>
      <vt:lpstr>Prof. Yamamoto’s Seminar</vt:lpstr>
      <vt:lpstr>Prof. Yamamoto’s Seminar</vt:lpstr>
      <vt:lpstr>Prof. Yamamoto’s Seminar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山本信人研究会</dc:title>
  <dc:creator>ub286389</dc:creator>
  <cp:lastModifiedBy>高橋 里歩</cp:lastModifiedBy>
  <cp:revision>40</cp:revision>
  <dcterms:modified xsi:type="dcterms:W3CDTF">2021-07-03T01:53:50Z</dcterms:modified>
</cp:coreProperties>
</file>